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-114" y="-4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4B15BB-E7F1-4842-8A05-AAFEE83B2F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F39FD7-4260-490C-8D81-E95067128CF1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4B15BB-E7F1-4842-8A05-AAFEE83B2F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F39FD7-4260-490C-8D81-E95067128CF1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4B15BB-E7F1-4842-8A05-AAFEE83B2F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F39FD7-4260-490C-8D81-E95067128CF1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4B15BB-E7F1-4842-8A05-AAFEE83B2F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F39FD7-4260-490C-8D81-E95067128CF1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4B15BB-E7F1-4842-8A05-AAFEE83B2F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F39FD7-4260-490C-8D81-E95067128CF1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4B15BB-E7F1-4842-8A05-AAFEE83B2F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F39FD7-4260-490C-8D81-E95067128CF1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4B15BB-E7F1-4842-8A05-AAFEE83B2F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F39FD7-4260-490C-8D81-E95067128CF1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4B15BB-E7F1-4842-8A05-AAFEE83B2F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F39FD7-4260-490C-8D81-E95067128CF1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4B15BB-E7F1-4842-8A05-AAFEE83B2F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F39FD7-4260-490C-8D81-E95067128CF1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4B15BB-E7F1-4842-8A05-AAFEE83B2F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F39FD7-4260-490C-8D81-E95067128CF1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4B15BB-E7F1-4842-8A05-AAFEE83B2F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0F39FD7-4260-490C-8D81-E95067128CF1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D423E87-D6BB-4E78-A013-81AE9A20DC10}" type="datetimeFigureOut">
              <a:rPr lang="ru-RU"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405AD8-4016-49E6-A0A9-0D3424BCDAA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D423E87-D6BB-4E78-A013-81AE9A20DC10}" type="datetimeFigureOut">
              <a:rPr lang="ru-RU"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405AD8-4016-49E6-A0A9-0D3424BCDAA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D423E87-D6BB-4E78-A013-81AE9A20DC10}" type="datetimeFigureOut">
              <a:rPr lang="ru-RU"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405AD8-4016-49E6-A0A9-0D3424BCDAA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D423E87-D6BB-4E78-A013-81AE9A20DC10}" type="datetimeFigureOut">
              <a:rPr lang="ru-RU"/>
              <a:t>06.11.2024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405AD8-4016-49E6-A0A9-0D3424BCDAA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D423E87-D6BB-4E78-A013-81AE9A20DC10}" type="datetimeFigureOut">
              <a:rPr lang="ru-RU"/>
              <a:t>06.11.2024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405AD8-4016-49E6-A0A9-0D3424BCDAA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D423E87-D6BB-4E78-A013-81AE9A20DC10}" type="datetimeFigureOut">
              <a:rPr lang="ru-RU"/>
              <a:t>06.11.2024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405AD8-4016-49E6-A0A9-0D3424BCDAA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D423E87-D6BB-4E78-A013-81AE9A20DC10}" type="datetimeFigureOut">
              <a:rPr lang="ru-RU"/>
              <a:t>06.11.2024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405AD8-4016-49E6-A0A9-0D3424BCDAA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D423E87-D6BB-4E78-A013-81AE9A20DC10}" type="datetimeFigureOut">
              <a:rPr lang="ru-RU"/>
              <a:t>06.11.2024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405AD8-4016-49E6-A0A9-0D3424BCDAA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D423E87-D6BB-4E78-A013-81AE9A20DC10}" type="datetimeFigureOut">
              <a:rPr lang="ru-RU"/>
              <a:t>06.11.2024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405AD8-4016-49E6-A0A9-0D3424BCDAA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D423E87-D6BB-4E78-A013-81AE9A20DC10}" type="datetimeFigureOut">
              <a:rPr lang="ru-RU"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405AD8-4016-49E6-A0A9-0D3424BCDAA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D423E87-D6BB-4E78-A013-81AE9A20DC10}" type="datetimeFigureOut">
              <a:rPr lang="ru-RU"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3405AD8-4016-49E6-A0A9-0D3424BCDAA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54B15BB-E7F1-4842-8A05-AAFEE83B2F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06.11.2024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0F39FD7-4260-490C-8D81-E95067128CF1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D423E87-D6BB-4E78-A013-81AE9A20DC10}" type="datetimeFigureOut">
              <a:rPr lang="ru-RU"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3405AD8-4016-49E6-A0A9-0D3424BCDAA7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auto">
          <a:xfrm>
            <a:off x="996118" y="4071700"/>
            <a:ext cx="105780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>
                <a:solidFill>
                  <a:prstClr val="white"/>
                </a:solidFill>
                <a:latin typeface="Rubic"/>
              </a:rPr>
              <a:t>BRICS PartNIR Mining and Metals</a:t>
            </a:r>
            <a:r>
              <a:rPr lang="ru-RU" sz="4000" b="1">
                <a:solidFill>
                  <a:prstClr val="white"/>
                </a:solidFill>
                <a:latin typeface="Rubic"/>
              </a:rPr>
              <a:t/>
            </a:r>
            <a:br>
              <a:rPr lang="ru-RU" sz="4000" b="1">
                <a:solidFill>
                  <a:prstClr val="white"/>
                </a:solidFill>
                <a:latin typeface="Rubic"/>
              </a:rPr>
            </a:br>
            <a:r>
              <a:rPr lang="en-US" sz="4000" b="1">
                <a:solidFill>
                  <a:prstClr val="white"/>
                </a:solidFill>
                <a:latin typeface="Rubic"/>
              </a:rPr>
              <a:t>Working Group</a:t>
            </a:r>
            <a:endParaRPr lang="ru-RU" sz="4000" b="1">
              <a:solidFill>
                <a:prstClr val="white"/>
              </a:solidFill>
              <a:latin typeface="Rubic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96118" y="586648"/>
            <a:ext cx="9935424" cy="40341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873457" y="167473"/>
            <a:ext cx="10768083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>
                <a:latin typeface="Rubic"/>
              </a:rPr>
              <a:t>Position of PartNIR Mining and Metals Working Group (MMMWG) in BRICS Structure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4266524" y="1258375"/>
            <a:ext cx="3747912" cy="711200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400" b="1">
                <a:solidFill>
                  <a:srgbClr val="1F5A89"/>
                </a:solidFill>
                <a:latin typeface="Rubic"/>
              </a:rPr>
              <a:t>BRICS Summit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349512" y="2587662"/>
            <a:ext cx="5581933" cy="841336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2400" b="1">
                <a:solidFill>
                  <a:srgbClr val="1F5A89"/>
                </a:solidFill>
                <a:latin typeface="Rubic"/>
              </a:rPr>
              <a:t>BRICS Ministers of industry Meeting </a:t>
            </a:r>
            <a:endParaRPr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266523" y="4126987"/>
            <a:ext cx="3747911" cy="711199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400" b="1">
                <a:solidFill>
                  <a:srgbClr val="1F5A89"/>
                </a:solidFill>
                <a:latin typeface="Rubic"/>
              </a:rPr>
              <a:t>PartNIR Advisory Group </a:t>
            </a:r>
            <a:endParaRPr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3589360" y="5497173"/>
            <a:ext cx="5213444" cy="835386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400" b="1">
                <a:solidFill>
                  <a:srgbClr val="1F5A89"/>
                </a:solidFill>
                <a:latin typeface="Rubic"/>
              </a:rPr>
              <a:t>Mining and Metals Working Group (MMWG)</a:t>
            </a:r>
          </a:p>
        </p:txBody>
      </p:sp>
      <p:sp>
        <p:nvSpPr>
          <p:cNvPr id="2" name="Стрелка: вниз 1"/>
          <p:cNvSpPr/>
          <p:nvPr/>
        </p:nvSpPr>
        <p:spPr bwMode="auto">
          <a:xfrm>
            <a:off x="6030839" y="2163390"/>
            <a:ext cx="177554" cy="279085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трелка: вниз 9"/>
          <p:cNvSpPr/>
          <p:nvPr/>
        </p:nvSpPr>
        <p:spPr bwMode="auto">
          <a:xfrm>
            <a:off x="6030840" y="3703348"/>
            <a:ext cx="177554" cy="279085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трелка: вниз 10"/>
          <p:cNvSpPr/>
          <p:nvPr/>
        </p:nvSpPr>
        <p:spPr bwMode="auto">
          <a:xfrm>
            <a:off x="6017192" y="5055794"/>
            <a:ext cx="177554" cy="279085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2088509" y="468004"/>
            <a:ext cx="917089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>
                <a:latin typeface="Rubic"/>
              </a:rPr>
              <a:t>Tentative Organizational Structure of PartNIR MMWG</a:t>
            </a:r>
            <a:endParaRPr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633845" y="1385450"/>
            <a:ext cx="3747912" cy="358548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b="1">
                <a:solidFill>
                  <a:srgbClr val="1F5A89"/>
                </a:solidFill>
                <a:latin typeface="Rubic"/>
              </a:rPr>
              <a:t>PartNIR Advisory Group </a:t>
            </a:r>
            <a:endParaRPr/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633845" y="2264320"/>
            <a:ext cx="3747912" cy="358548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b="1">
                <a:solidFill>
                  <a:srgbClr val="1F5A89"/>
                </a:solidFill>
                <a:latin typeface="Rubic"/>
              </a:rPr>
              <a:t>MMWG Meeting </a:t>
            </a:r>
            <a:endParaRPr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633845" y="3002886"/>
            <a:ext cx="3747912" cy="358548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b="1">
                <a:solidFill>
                  <a:srgbClr val="1F5A89"/>
                </a:solidFill>
                <a:latin typeface="Rubic"/>
              </a:rPr>
              <a:t>MMWG Chair</a:t>
            </a:r>
            <a:r>
              <a:rPr lang="ru-RU" b="1">
                <a:solidFill>
                  <a:srgbClr val="1F5A89"/>
                </a:solidFill>
                <a:latin typeface="Rubic"/>
              </a:rPr>
              <a:t> </a:t>
            </a:r>
            <a:r>
              <a:rPr lang="en-US" b="1">
                <a:solidFill>
                  <a:srgbClr val="1F5A89"/>
                </a:solidFill>
                <a:latin typeface="Rubic"/>
              </a:rPr>
              <a:t>+</a:t>
            </a:r>
            <a:r>
              <a:rPr lang="ru-RU" b="1">
                <a:solidFill>
                  <a:srgbClr val="1F5A89"/>
                </a:solidFill>
                <a:latin typeface="Rubic"/>
              </a:rPr>
              <a:t> </a:t>
            </a:r>
            <a:r>
              <a:rPr lang="en-US" b="1">
                <a:solidFill>
                  <a:srgbClr val="1F5A89"/>
                </a:solidFill>
                <a:latin typeface="Rubic"/>
              </a:rPr>
              <a:t>2 Co-Chairs</a:t>
            </a:r>
            <a:endParaRPr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633845" y="3803029"/>
            <a:ext cx="3747912" cy="358548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b="1">
                <a:solidFill>
                  <a:srgbClr val="1F5A89"/>
                </a:solidFill>
                <a:latin typeface="Rubic"/>
              </a:rPr>
              <a:t>Secretariat</a:t>
            </a:r>
            <a:endParaRPr/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648832" y="4694362"/>
            <a:ext cx="3747912" cy="358548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b="1">
                <a:solidFill>
                  <a:srgbClr val="1F5A89"/>
                </a:solidFill>
                <a:latin typeface="Rubic"/>
              </a:rPr>
              <a:t>Expert Leaders Bureau 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676128" y="5569537"/>
            <a:ext cx="3747912" cy="358548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b="1">
                <a:solidFill>
                  <a:srgbClr val="1F5A89"/>
                </a:solidFill>
                <a:latin typeface="Rubic"/>
              </a:rPr>
              <a:t>Expert Workshops</a:t>
            </a:r>
            <a:endParaRPr/>
          </a:p>
        </p:txBody>
      </p:sp>
      <p:sp>
        <p:nvSpPr>
          <p:cNvPr id="25" name="Прямоугольник 24"/>
          <p:cNvSpPr/>
          <p:nvPr/>
        </p:nvSpPr>
        <p:spPr bwMode="auto">
          <a:xfrm>
            <a:off x="6291618" y="1293754"/>
            <a:ext cx="5732060" cy="4418892"/>
          </a:xfrm>
          <a:prstGeom prst="rect">
            <a:avLst/>
          </a:prstGeom>
          <a:noFill/>
          <a:ln w="190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Прямоугольник 25"/>
          <p:cNvSpPr/>
          <p:nvPr/>
        </p:nvSpPr>
        <p:spPr bwMode="auto">
          <a:xfrm>
            <a:off x="6519267" y="1851607"/>
            <a:ext cx="1876096" cy="771261"/>
          </a:xfrm>
          <a:prstGeom prst="rect">
            <a:avLst/>
          </a:prstGeom>
          <a:solidFill>
            <a:srgbClr val="F2F2F2"/>
          </a:solidFill>
          <a:ln w="317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>
                <a:solidFill>
                  <a:srgbClr val="000000"/>
                </a:solidFill>
                <a:latin typeface="Rubic"/>
              </a:rPr>
              <a:t>Iron </a:t>
            </a:r>
            <a:endParaRPr/>
          </a:p>
          <a:p>
            <a:pPr algn="ctr">
              <a:defRPr/>
            </a:pPr>
            <a:r>
              <a:rPr lang="en-US">
                <a:solidFill>
                  <a:srgbClr val="000000"/>
                </a:solidFill>
                <a:latin typeface="Rubic"/>
              </a:rPr>
              <a:t>and Steel</a:t>
            </a:r>
            <a:endParaRPr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6519267" y="3223683"/>
            <a:ext cx="1876096" cy="800143"/>
          </a:xfrm>
          <a:prstGeom prst="rect">
            <a:avLst/>
          </a:prstGeom>
          <a:solidFill>
            <a:srgbClr val="F2F2F2"/>
          </a:solidFill>
          <a:ln w="317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>
                <a:solidFill>
                  <a:srgbClr val="000000"/>
                </a:solidFill>
                <a:latin typeface="Rubic"/>
              </a:rPr>
              <a:t>Non-Ferrous Metals</a:t>
            </a:r>
            <a:endParaRPr/>
          </a:p>
        </p:txBody>
      </p:sp>
      <p:sp>
        <p:nvSpPr>
          <p:cNvPr id="30" name="Прямоугольник 29"/>
          <p:cNvSpPr/>
          <p:nvPr/>
        </p:nvSpPr>
        <p:spPr bwMode="auto">
          <a:xfrm>
            <a:off x="6519267" y="4525172"/>
            <a:ext cx="1876096" cy="837795"/>
          </a:xfrm>
          <a:prstGeom prst="rect">
            <a:avLst/>
          </a:prstGeom>
          <a:solidFill>
            <a:srgbClr val="F2F2F2"/>
          </a:solidFill>
          <a:ln w="317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>
                <a:solidFill>
                  <a:srgbClr val="000000"/>
                </a:solidFill>
                <a:latin typeface="Rubic"/>
              </a:rPr>
              <a:t>Raw </a:t>
            </a:r>
            <a:endParaRPr/>
          </a:p>
          <a:p>
            <a:pPr algn="ctr">
              <a:defRPr/>
            </a:pPr>
            <a:r>
              <a:rPr lang="en-US">
                <a:solidFill>
                  <a:srgbClr val="000000"/>
                </a:solidFill>
                <a:latin typeface="Rubic"/>
              </a:rPr>
              <a:t>Materials</a:t>
            </a:r>
            <a:endParaRPr/>
          </a:p>
        </p:txBody>
      </p:sp>
      <p:sp>
        <p:nvSpPr>
          <p:cNvPr id="31" name="Стрелка: вниз 30"/>
          <p:cNvSpPr/>
          <p:nvPr/>
        </p:nvSpPr>
        <p:spPr bwMode="auto">
          <a:xfrm>
            <a:off x="2227483" y="1919847"/>
            <a:ext cx="159327" cy="201612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Стрелка: вниз 31"/>
          <p:cNvSpPr/>
          <p:nvPr/>
        </p:nvSpPr>
        <p:spPr bwMode="auto">
          <a:xfrm>
            <a:off x="2254229" y="2703951"/>
            <a:ext cx="159327" cy="201612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3" name="Стрелка: вниз 32"/>
          <p:cNvSpPr/>
          <p:nvPr/>
        </p:nvSpPr>
        <p:spPr bwMode="auto">
          <a:xfrm>
            <a:off x="2254779" y="3466578"/>
            <a:ext cx="159327" cy="201612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Стрелка: вниз 33"/>
          <p:cNvSpPr/>
          <p:nvPr/>
        </p:nvSpPr>
        <p:spPr bwMode="auto">
          <a:xfrm>
            <a:off x="2273743" y="4323560"/>
            <a:ext cx="159327" cy="201612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" name="Стрелка: вниз 34"/>
          <p:cNvSpPr/>
          <p:nvPr/>
        </p:nvSpPr>
        <p:spPr bwMode="auto">
          <a:xfrm>
            <a:off x="2294173" y="5176170"/>
            <a:ext cx="159327" cy="201612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1" name="Прямая со стрелкой 40"/>
          <p:cNvCxnSpPr>
            <a:cxnSpLocks/>
            <a:stCxn id="24" idx="3"/>
          </p:cNvCxnSpPr>
          <p:nvPr/>
        </p:nvCxnSpPr>
        <p:spPr bwMode="auto">
          <a:xfrm flipV="1">
            <a:off x="4424040" y="3982303"/>
            <a:ext cx="1867578" cy="176650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cxnSpLocks/>
          </p:cNvCxnSpPr>
          <p:nvPr/>
        </p:nvCxnSpPr>
        <p:spPr bwMode="auto">
          <a:xfrm flipV="1">
            <a:off x="8413915" y="1564724"/>
            <a:ext cx="467785" cy="377932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 bwMode="auto">
          <a:xfrm>
            <a:off x="8982354" y="3351515"/>
            <a:ext cx="2955881" cy="358548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00">
                <a:solidFill>
                  <a:srgbClr val="1F5A89"/>
                </a:solidFill>
                <a:latin typeface="Rubic"/>
              </a:rPr>
              <a:t>Aluminum TF</a:t>
            </a:r>
          </a:p>
        </p:txBody>
      </p:sp>
      <p:cxnSp>
        <p:nvCxnSpPr>
          <p:cNvPr id="46" name="Прямая со стрелкой 45"/>
          <p:cNvCxnSpPr>
            <a:cxnSpLocks/>
            <a:stCxn id="27" idx="3"/>
            <a:endCxn id="43" idx="1"/>
          </p:cNvCxnSpPr>
          <p:nvPr/>
        </p:nvCxnSpPr>
        <p:spPr bwMode="auto">
          <a:xfrm flipV="1">
            <a:off x="8395363" y="3530789"/>
            <a:ext cx="586991" cy="92966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 bwMode="auto">
          <a:xfrm>
            <a:off x="8895348" y="1385450"/>
            <a:ext cx="2964555" cy="358548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00">
                <a:solidFill>
                  <a:srgbClr val="1F5A89"/>
                </a:solidFill>
                <a:latin typeface="Rubic"/>
              </a:rPr>
              <a:t>Ecology &amp; Climate TF</a:t>
            </a:r>
          </a:p>
        </p:txBody>
      </p:sp>
      <p:sp>
        <p:nvSpPr>
          <p:cNvPr id="49" name="Прямоугольник 48"/>
          <p:cNvSpPr/>
          <p:nvPr/>
        </p:nvSpPr>
        <p:spPr bwMode="auto">
          <a:xfrm>
            <a:off x="8934557" y="1942656"/>
            <a:ext cx="2964555" cy="451092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00">
                <a:solidFill>
                  <a:srgbClr val="1F5A89"/>
                </a:solidFill>
                <a:latin typeface="Rubic"/>
              </a:rPr>
              <a:t>Trade and Investments TF</a:t>
            </a:r>
          </a:p>
        </p:txBody>
      </p:sp>
      <p:sp>
        <p:nvSpPr>
          <p:cNvPr id="50" name="Прямоугольник 49"/>
          <p:cNvSpPr/>
          <p:nvPr/>
        </p:nvSpPr>
        <p:spPr bwMode="auto">
          <a:xfrm>
            <a:off x="8973681" y="2593784"/>
            <a:ext cx="2964555" cy="60240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00">
                <a:solidFill>
                  <a:srgbClr val="1F5A89"/>
                </a:solidFill>
                <a:latin typeface="Rubic"/>
              </a:rPr>
              <a:t>Industrial Safety and Health Protection TF</a:t>
            </a:r>
            <a:endParaRPr lang="ru-RU" sz="1600">
              <a:solidFill>
                <a:srgbClr val="1F5A89"/>
              </a:solidFill>
              <a:latin typeface="Rubic"/>
            </a:endParaRPr>
          </a:p>
        </p:txBody>
      </p:sp>
      <p:cxnSp>
        <p:nvCxnSpPr>
          <p:cNvPr id="53" name="Прямая со стрелкой 52"/>
          <p:cNvCxnSpPr>
            <a:cxnSpLocks/>
            <a:stCxn id="26" idx="3"/>
            <a:endCxn id="49" idx="1"/>
          </p:cNvCxnSpPr>
          <p:nvPr/>
        </p:nvCxnSpPr>
        <p:spPr bwMode="auto">
          <a:xfrm flipV="1">
            <a:off x="8395363" y="2168202"/>
            <a:ext cx="539194" cy="69036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cxnSpLocks/>
          </p:cNvCxnSpPr>
          <p:nvPr/>
        </p:nvCxnSpPr>
        <p:spPr bwMode="auto">
          <a:xfrm>
            <a:off x="8422658" y="2484263"/>
            <a:ext cx="482783" cy="410722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 bwMode="auto">
          <a:xfrm>
            <a:off x="9014227" y="4557650"/>
            <a:ext cx="2928586" cy="358548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00" dirty="0">
                <a:solidFill>
                  <a:srgbClr val="1F5A89"/>
                </a:solidFill>
                <a:latin typeface="Rubic"/>
              </a:rPr>
              <a:t>Mining TF</a:t>
            </a:r>
          </a:p>
        </p:txBody>
      </p:sp>
      <p:sp>
        <p:nvSpPr>
          <p:cNvPr id="61" name="Прямоугольник 60"/>
          <p:cNvSpPr/>
          <p:nvPr/>
        </p:nvSpPr>
        <p:spPr bwMode="auto">
          <a:xfrm>
            <a:off x="9009650" y="5114770"/>
            <a:ext cx="2928586" cy="358548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00" dirty="0">
                <a:solidFill>
                  <a:srgbClr val="1F5A89"/>
                </a:solidFill>
                <a:latin typeface="Rubic"/>
              </a:rPr>
              <a:t>Scrap TF</a:t>
            </a:r>
          </a:p>
        </p:txBody>
      </p:sp>
      <p:cxnSp>
        <p:nvCxnSpPr>
          <p:cNvPr id="65" name="Прямая со стрелкой 64"/>
          <p:cNvCxnSpPr>
            <a:cxnSpLocks/>
          </p:cNvCxnSpPr>
          <p:nvPr/>
        </p:nvCxnSpPr>
        <p:spPr bwMode="auto">
          <a:xfrm flipV="1">
            <a:off x="8468545" y="4706418"/>
            <a:ext cx="479628" cy="15096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>
            <a:cxnSpLocks/>
          </p:cNvCxnSpPr>
          <p:nvPr/>
        </p:nvCxnSpPr>
        <p:spPr bwMode="auto">
          <a:xfrm>
            <a:off x="8495802" y="5137462"/>
            <a:ext cx="486552" cy="156582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Прямоугольник 68"/>
          <p:cNvSpPr/>
          <p:nvPr/>
        </p:nvSpPr>
        <p:spPr bwMode="auto">
          <a:xfrm>
            <a:off x="6291618" y="6170713"/>
            <a:ext cx="2928586" cy="358548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00" b="1" i="1">
                <a:solidFill>
                  <a:srgbClr val="1F5A89"/>
                </a:solidFill>
                <a:latin typeface="Rubic"/>
              </a:rPr>
              <a:t>Note</a:t>
            </a:r>
            <a:r>
              <a:rPr lang="en-US" sz="1600" i="1">
                <a:solidFill>
                  <a:srgbClr val="1F5A89"/>
                </a:solidFill>
                <a:latin typeface="Rubic"/>
              </a:rPr>
              <a:t>: TF = Task Force</a:t>
            </a:r>
          </a:p>
        </p:txBody>
      </p:sp>
      <p:sp>
        <p:nvSpPr>
          <p:cNvPr id="36" name="Прямоугольник 35"/>
          <p:cNvSpPr/>
          <p:nvPr/>
        </p:nvSpPr>
        <p:spPr bwMode="auto">
          <a:xfrm>
            <a:off x="8982353" y="3803028"/>
            <a:ext cx="2955881" cy="5205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00" dirty="0" smtClean="0">
                <a:solidFill>
                  <a:srgbClr val="1F5A89"/>
                </a:solidFill>
                <a:latin typeface="Rubic"/>
              </a:rPr>
              <a:t>Rare Earth and Precious  Metals TF</a:t>
            </a:r>
            <a:endParaRPr lang="en-US" sz="1600" dirty="0">
              <a:solidFill>
                <a:srgbClr val="1F5A89"/>
              </a:solidFill>
              <a:latin typeface="Rubic"/>
            </a:endParaRPr>
          </a:p>
        </p:txBody>
      </p:sp>
      <p:cxnSp>
        <p:nvCxnSpPr>
          <p:cNvPr id="37" name="Прямая со стрелкой 36"/>
          <p:cNvCxnSpPr>
            <a:cxnSpLocks/>
            <a:endCxn id="36" idx="1"/>
          </p:cNvCxnSpPr>
          <p:nvPr/>
        </p:nvCxnSpPr>
        <p:spPr bwMode="auto">
          <a:xfrm>
            <a:off x="8371464" y="3849512"/>
            <a:ext cx="610889" cy="213782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98</Words>
  <Application>Microsoft Office PowerPoint</Application>
  <DocSecurity>0</DocSecurity>
  <PresentationFormat>Произвольный</PresentationFormat>
  <Paragraphs>26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</vt:i4>
      </vt:variant>
    </vt:vector>
  </HeadingPairs>
  <TitlesOfParts>
    <vt:vector size="5" baseType="lpstr">
      <vt:lpstr>1_Тема Office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 Сентюрин</dc:creator>
  <cp:lastModifiedBy>Валерий</cp:lastModifiedBy>
  <cp:revision>21</cp:revision>
  <dcterms:created xsi:type="dcterms:W3CDTF">2024-05-25T09:50:45Z</dcterms:created>
  <dcterms:modified xsi:type="dcterms:W3CDTF">2024-11-06T13:06:35Z</dcterms:modified>
  <dc:identifier/>
  <dc:language/>
  <cp:version/>
</cp:coreProperties>
</file>