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996118" y="4071700"/>
            <a:ext cx="105780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>
                <a:solidFill>
                  <a:prstClr val="white"/>
                </a:solidFill>
                <a:latin typeface="Rubic"/>
              </a:rPr>
              <a:t>BRICS PartNIR Mining and Metals</a:t>
            </a:r>
            <a:r>
              <a:rPr lang="ru-RU" sz="4000" b="1">
                <a:solidFill>
                  <a:prstClr val="white"/>
                </a:solidFill>
                <a:latin typeface="Rubic"/>
              </a:rPr>
              <a:t/>
            </a:r>
            <a:br>
              <a:rPr lang="ru-RU" sz="4000" b="1">
                <a:solidFill>
                  <a:prstClr val="white"/>
                </a:solidFill>
                <a:latin typeface="Rubic"/>
              </a:rPr>
            </a:br>
            <a:r>
              <a:rPr lang="en-US" sz="4000" b="1">
                <a:solidFill>
                  <a:prstClr val="white"/>
                </a:solidFill>
                <a:latin typeface="Rubic"/>
              </a:rPr>
              <a:t>Working Group</a:t>
            </a:r>
            <a:endParaRPr lang="ru-RU" sz="4000" b="1">
              <a:solidFill>
                <a:prstClr val="white"/>
              </a:solidFill>
              <a:latin typeface="Rubic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6118" y="586648"/>
            <a:ext cx="9935424" cy="4034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873457" y="167473"/>
            <a:ext cx="10768083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latin typeface="Rubic"/>
              </a:rPr>
              <a:t>Место Рабочей группы по горнорудной промышленности и металлургии (РГГРПМ) в структуре БРИКС</a:t>
            </a:r>
            <a:endParaRPr lang="en-US" sz="2800" b="1">
              <a:latin typeface="Rubic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266524" y="1258375"/>
            <a:ext cx="3747912" cy="71120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1F5A89"/>
                </a:solidFill>
                <a:latin typeface="Rubic"/>
              </a:rPr>
              <a:t>Саммит БРИКС </a:t>
            </a:r>
            <a:endParaRPr lang="en-US" sz="2400" b="1">
              <a:solidFill>
                <a:srgbClr val="1F5A89"/>
              </a:solidFill>
              <a:latin typeface="Rubic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311117" y="2617530"/>
            <a:ext cx="8175008" cy="841337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1F5A89"/>
                </a:solidFill>
                <a:latin typeface="Rubic"/>
              </a:rPr>
              <a:t>Встреча министров промышленности стран БРИКС </a:t>
            </a:r>
            <a:endParaRPr lang="en-US" sz="2400" b="1">
              <a:solidFill>
                <a:srgbClr val="1F5A89"/>
              </a:solidFill>
              <a:latin typeface="Rubic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753134" y="4165218"/>
            <a:ext cx="5656411" cy="71120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1F5A89"/>
                </a:solidFill>
                <a:latin typeface="Rubic"/>
              </a:rPr>
              <a:t>Консультативная группа ПартНИР </a:t>
            </a:r>
            <a:endParaRPr lang="en-US" sz="2400" b="1">
              <a:solidFill>
                <a:srgbClr val="1F5A89"/>
              </a:solidFill>
              <a:latin typeface="Rubic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114807" y="5535241"/>
            <a:ext cx="6933063" cy="835387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1F5A89"/>
                </a:solidFill>
                <a:latin typeface="Rubic"/>
              </a:rPr>
              <a:t>Рабочая группа по горнорудной промышленности и металлургии (РГГРПМ</a:t>
            </a:r>
            <a:r>
              <a:rPr lang="en-US" sz="2400" b="1">
                <a:solidFill>
                  <a:srgbClr val="1F5A89"/>
                </a:solidFill>
                <a:latin typeface="Rubic"/>
              </a:rPr>
              <a:t>)</a:t>
            </a:r>
          </a:p>
        </p:txBody>
      </p:sp>
      <p:sp>
        <p:nvSpPr>
          <p:cNvPr id="2" name="Стрелка: вниз 1"/>
          <p:cNvSpPr/>
          <p:nvPr/>
        </p:nvSpPr>
        <p:spPr bwMode="auto">
          <a:xfrm>
            <a:off x="6030839" y="2163390"/>
            <a:ext cx="177554" cy="279085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: вниз 9"/>
          <p:cNvSpPr/>
          <p:nvPr/>
        </p:nvSpPr>
        <p:spPr bwMode="auto">
          <a:xfrm>
            <a:off x="6017191" y="3752828"/>
            <a:ext cx="177554" cy="279085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: вниз 10"/>
          <p:cNvSpPr/>
          <p:nvPr/>
        </p:nvSpPr>
        <p:spPr bwMode="auto">
          <a:xfrm>
            <a:off x="6017192" y="5055794"/>
            <a:ext cx="177554" cy="279085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477672" y="468004"/>
            <a:ext cx="1154600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latin typeface="Rubic"/>
              </a:rPr>
              <a:t>Примерная организационная структура Рабочей группы (РГ)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33844" y="1385450"/>
            <a:ext cx="4265701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1F5A89"/>
                </a:solidFill>
                <a:latin typeface="Rubic"/>
              </a:rPr>
              <a:t>Консультативная группа ПартНИР </a:t>
            </a:r>
            <a:endParaRPr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33845" y="2264320"/>
            <a:ext cx="4265700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1F5A89"/>
                </a:solidFill>
                <a:latin typeface="Rubic"/>
              </a:rPr>
              <a:t>Общее (ежегодное) заседание РГ</a:t>
            </a:r>
            <a:endParaRPr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33845" y="3002886"/>
            <a:ext cx="4265700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1F5A89"/>
                </a:solidFill>
                <a:latin typeface="Rubic"/>
              </a:rPr>
              <a:t>Председатель + 2 сопредседателя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33845" y="3803029"/>
            <a:ext cx="4265700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1F5A89"/>
                </a:solidFill>
                <a:latin typeface="Rubic"/>
              </a:rPr>
              <a:t>Секретариат</a:t>
            </a:r>
            <a:endParaRPr lang="en-US" b="1">
              <a:solidFill>
                <a:srgbClr val="1F5A89"/>
              </a:solidFill>
              <a:latin typeface="Rubic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648831" y="4694362"/>
            <a:ext cx="4250713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1F5A89"/>
                </a:solidFill>
                <a:latin typeface="Rubic"/>
              </a:rPr>
              <a:t>Экспертное бюро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676127" y="5569537"/>
            <a:ext cx="4223417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1F5A89"/>
                </a:solidFill>
                <a:latin typeface="Rubic"/>
              </a:rPr>
              <a:t>Экспертные рабочие подгруппы </a:t>
            </a:r>
            <a:endParaRPr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6291618" y="1293754"/>
            <a:ext cx="5732060" cy="4418892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6519267" y="1851607"/>
            <a:ext cx="1876096" cy="771261"/>
          </a:xfrm>
          <a:prstGeom prst="rect">
            <a:avLst/>
          </a:prstGeom>
          <a:solidFill>
            <a:srgbClr val="F2F2F2"/>
          </a:solidFill>
          <a:ln w="317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  <a:latin typeface="Rubic"/>
              </a:rPr>
              <a:t>Черная металлургия </a:t>
            </a:r>
            <a:endParaRPr lang="en-US">
              <a:solidFill>
                <a:srgbClr val="000000"/>
              </a:solidFill>
              <a:latin typeface="Rubic"/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6519267" y="3339249"/>
            <a:ext cx="1876096" cy="800143"/>
          </a:xfrm>
          <a:prstGeom prst="rect">
            <a:avLst/>
          </a:prstGeom>
          <a:solidFill>
            <a:srgbClr val="F2F2F2"/>
          </a:solidFill>
          <a:ln w="317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  <a:latin typeface="Rubic"/>
              </a:rPr>
              <a:t>Цветная металлургия </a:t>
            </a:r>
            <a:endParaRPr lang="en-US">
              <a:solidFill>
                <a:srgbClr val="000000"/>
              </a:solidFill>
              <a:latin typeface="Rubic"/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6519267" y="4525172"/>
            <a:ext cx="1876096" cy="837795"/>
          </a:xfrm>
          <a:prstGeom prst="rect">
            <a:avLst/>
          </a:prstGeom>
          <a:solidFill>
            <a:srgbClr val="F2F2F2"/>
          </a:solidFill>
          <a:ln w="317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  <a:latin typeface="Rubic"/>
              </a:rPr>
              <a:t>Сырьевое обеспечение</a:t>
            </a:r>
            <a:endParaRPr/>
          </a:p>
        </p:txBody>
      </p:sp>
      <p:sp>
        <p:nvSpPr>
          <p:cNvPr id="31" name="Стрелка: вниз 30"/>
          <p:cNvSpPr/>
          <p:nvPr/>
        </p:nvSpPr>
        <p:spPr bwMode="auto">
          <a:xfrm>
            <a:off x="2227483" y="1919847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трелка: вниз 31"/>
          <p:cNvSpPr/>
          <p:nvPr/>
        </p:nvSpPr>
        <p:spPr bwMode="auto">
          <a:xfrm>
            <a:off x="2254229" y="2703951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трелка: вниз 32"/>
          <p:cNvSpPr/>
          <p:nvPr/>
        </p:nvSpPr>
        <p:spPr bwMode="auto">
          <a:xfrm>
            <a:off x="2254779" y="3466578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Стрелка: вниз 33"/>
          <p:cNvSpPr/>
          <p:nvPr/>
        </p:nvSpPr>
        <p:spPr bwMode="auto">
          <a:xfrm>
            <a:off x="2273743" y="4323560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Стрелка: вниз 34"/>
          <p:cNvSpPr/>
          <p:nvPr/>
        </p:nvSpPr>
        <p:spPr bwMode="auto">
          <a:xfrm>
            <a:off x="2294173" y="5176170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1" name="Прямая со стрелкой 40"/>
          <p:cNvCxnSpPr>
            <a:cxnSpLocks/>
            <a:stCxn id="24" idx="3"/>
          </p:cNvCxnSpPr>
          <p:nvPr/>
        </p:nvCxnSpPr>
        <p:spPr bwMode="auto">
          <a:xfrm flipV="1">
            <a:off x="4899544" y="3982303"/>
            <a:ext cx="1392074" cy="17665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cxnSpLocks/>
          </p:cNvCxnSpPr>
          <p:nvPr/>
        </p:nvCxnSpPr>
        <p:spPr bwMode="auto">
          <a:xfrm flipV="1">
            <a:off x="8413915" y="1564724"/>
            <a:ext cx="467785" cy="37793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 bwMode="auto">
          <a:xfrm>
            <a:off x="8973681" y="3434371"/>
            <a:ext cx="2928586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>
                <a:solidFill>
                  <a:srgbClr val="1F5A89"/>
                </a:solidFill>
                <a:latin typeface="Rubic"/>
              </a:rPr>
              <a:t>ЦГ по алюминию</a:t>
            </a:r>
            <a:endParaRPr lang="en-US" sz="1600">
              <a:solidFill>
                <a:srgbClr val="1F5A89"/>
              </a:solidFill>
              <a:latin typeface="Rubic"/>
            </a:endParaRPr>
          </a:p>
        </p:txBody>
      </p:sp>
      <p:cxnSp>
        <p:nvCxnSpPr>
          <p:cNvPr id="46" name="Прямая со стрелкой 45"/>
          <p:cNvCxnSpPr>
            <a:cxnSpLocks/>
            <a:stCxn id="27" idx="3"/>
            <a:endCxn id="43" idx="1"/>
          </p:cNvCxnSpPr>
          <p:nvPr/>
        </p:nvCxnSpPr>
        <p:spPr bwMode="auto">
          <a:xfrm flipV="1">
            <a:off x="8395363" y="3613645"/>
            <a:ext cx="578318" cy="12567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 bwMode="auto">
          <a:xfrm>
            <a:off x="8895348" y="1385450"/>
            <a:ext cx="2964555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>
                <a:solidFill>
                  <a:srgbClr val="1F5A89"/>
                </a:solidFill>
                <a:latin typeface="Rubic"/>
              </a:rPr>
              <a:t>ЦГ по экологии и климату</a:t>
            </a:r>
            <a:endParaRPr lang="en-US" sz="1600">
              <a:solidFill>
                <a:srgbClr val="1F5A89"/>
              </a:solidFill>
              <a:latin typeface="Rubic"/>
            </a:endParaRPr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8932736" y="1990763"/>
            <a:ext cx="2964555" cy="478742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>
                <a:solidFill>
                  <a:srgbClr val="1F5A89"/>
                </a:solidFill>
                <a:latin typeface="Rubic"/>
              </a:rPr>
              <a:t>ЦГ по торговле и инвестициям</a:t>
            </a:r>
            <a:endParaRPr lang="en-US" sz="1600">
              <a:solidFill>
                <a:srgbClr val="1F5A89"/>
              </a:solidFill>
              <a:latin typeface="Rubic"/>
            </a:endParaRP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8973681" y="2622868"/>
            <a:ext cx="2964555" cy="738566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>
                <a:solidFill>
                  <a:srgbClr val="1F5A89"/>
                </a:solidFill>
                <a:latin typeface="Rubic"/>
              </a:rPr>
              <a:t>ЦГ по охране труда и промышленной безопасности</a:t>
            </a:r>
          </a:p>
        </p:txBody>
      </p:sp>
      <p:cxnSp>
        <p:nvCxnSpPr>
          <p:cNvPr id="53" name="Прямая со стрелкой 52"/>
          <p:cNvCxnSpPr>
            <a:cxnSpLocks/>
            <a:stCxn id="26" idx="3"/>
            <a:endCxn id="49" idx="1"/>
          </p:cNvCxnSpPr>
          <p:nvPr/>
        </p:nvCxnSpPr>
        <p:spPr bwMode="auto">
          <a:xfrm flipV="1">
            <a:off x="8395363" y="2230134"/>
            <a:ext cx="537373" cy="71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cxnSpLocks/>
          </p:cNvCxnSpPr>
          <p:nvPr/>
        </p:nvCxnSpPr>
        <p:spPr bwMode="auto">
          <a:xfrm>
            <a:off x="8422658" y="2484263"/>
            <a:ext cx="482783" cy="41072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 bwMode="auto">
          <a:xfrm>
            <a:off x="9009650" y="4451037"/>
            <a:ext cx="2928586" cy="48665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solidFill>
                  <a:srgbClr val="1F5A89"/>
                </a:solidFill>
                <a:latin typeface="Rubic"/>
              </a:rPr>
              <a:t>ЦГ по полезным ископаемым</a:t>
            </a:r>
            <a:endParaRPr lang="en-US" sz="1600" dirty="0">
              <a:solidFill>
                <a:srgbClr val="1F5A89"/>
              </a:solidFill>
              <a:latin typeface="Rubic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9009650" y="5114770"/>
            <a:ext cx="2928586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>
                <a:solidFill>
                  <a:srgbClr val="1F5A89"/>
                </a:solidFill>
                <a:latin typeface="Rubic"/>
              </a:rPr>
              <a:t>ЦГ по вторсырью</a:t>
            </a:r>
            <a:endParaRPr lang="en-US" sz="1600">
              <a:solidFill>
                <a:srgbClr val="1F5A89"/>
              </a:solidFill>
              <a:latin typeface="Rubic"/>
            </a:endParaRPr>
          </a:p>
        </p:txBody>
      </p:sp>
      <p:cxnSp>
        <p:nvCxnSpPr>
          <p:cNvPr id="65" name="Прямая со стрелкой 64"/>
          <p:cNvCxnSpPr>
            <a:cxnSpLocks/>
            <a:stCxn id="30" idx="3"/>
          </p:cNvCxnSpPr>
          <p:nvPr/>
        </p:nvCxnSpPr>
        <p:spPr bwMode="auto">
          <a:xfrm flipV="1">
            <a:off x="8395363" y="4694362"/>
            <a:ext cx="547867" cy="2497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cxnSpLocks/>
          </p:cNvCxnSpPr>
          <p:nvPr/>
        </p:nvCxnSpPr>
        <p:spPr bwMode="auto">
          <a:xfrm>
            <a:off x="8413915" y="5114770"/>
            <a:ext cx="568439" cy="17927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 bwMode="auto">
          <a:xfrm>
            <a:off x="6291617" y="6170713"/>
            <a:ext cx="4086007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>
                <a:solidFill>
                  <a:srgbClr val="1F5A89"/>
                </a:solidFill>
                <a:latin typeface="Rubic"/>
              </a:rPr>
              <a:t>Примечание</a:t>
            </a:r>
            <a:r>
              <a:rPr lang="en-US" sz="1600" i="1">
                <a:solidFill>
                  <a:srgbClr val="1F5A89"/>
                </a:solidFill>
                <a:latin typeface="Rubic"/>
              </a:rPr>
              <a:t>: </a:t>
            </a:r>
            <a:r>
              <a:rPr lang="ru-RU" sz="1600" i="1">
                <a:solidFill>
                  <a:srgbClr val="1F5A89"/>
                </a:solidFill>
                <a:latin typeface="Rubic"/>
              </a:rPr>
              <a:t>ЦГ</a:t>
            </a:r>
            <a:r>
              <a:rPr lang="en-US" sz="1600" i="1">
                <a:solidFill>
                  <a:srgbClr val="1F5A89"/>
                </a:solidFill>
                <a:latin typeface="Rubic"/>
              </a:rPr>
              <a:t> = </a:t>
            </a:r>
            <a:r>
              <a:rPr lang="ru-RU" sz="1600" i="1">
                <a:solidFill>
                  <a:srgbClr val="1F5A89"/>
                </a:solidFill>
                <a:latin typeface="Rubic"/>
              </a:rPr>
              <a:t>Целевые группы </a:t>
            </a:r>
            <a:endParaRPr lang="en-US" sz="1600" i="1">
              <a:solidFill>
                <a:srgbClr val="1F5A89"/>
              </a:solidFill>
              <a:latin typeface="Rubic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8996002" y="3873032"/>
            <a:ext cx="2955881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 smtClean="0">
                <a:solidFill>
                  <a:srgbClr val="1F5A89"/>
                </a:solidFill>
                <a:latin typeface="Rubic"/>
              </a:rPr>
              <a:t>ЦГ по РЗМ и драг. металлам</a:t>
            </a:r>
            <a:endParaRPr lang="en-US" sz="1600" dirty="0">
              <a:solidFill>
                <a:srgbClr val="1F5A89"/>
              </a:solidFill>
              <a:latin typeface="Rubic"/>
            </a:endParaRPr>
          </a:p>
        </p:txBody>
      </p:sp>
      <p:cxnSp>
        <p:nvCxnSpPr>
          <p:cNvPr id="37" name="Прямая со стрелкой 36"/>
          <p:cNvCxnSpPr>
            <a:cxnSpLocks/>
            <a:endCxn id="36" idx="1"/>
          </p:cNvCxnSpPr>
          <p:nvPr/>
        </p:nvCxnSpPr>
        <p:spPr bwMode="auto">
          <a:xfrm>
            <a:off x="8395363" y="3832287"/>
            <a:ext cx="600639" cy="22001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112</Words>
  <Application>Microsoft Office PowerPoint</Application>
  <DocSecurity>0</DocSecurity>
  <PresentationFormat>Произвольный</PresentationFormat>
  <Paragraphs>24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1_Тема Office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Сентюрин</dc:creator>
  <cp:lastModifiedBy>Валерий</cp:lastModifiedBy>
  <cp:revision>24</cp:revision>
  <dcterms:created xsi:type="dcterms:W3CDTF">2024-05-25T09:50:45Z</dcterms:created>
  <dcterms:modified xsi:type="dcterms:W3CDTF">2024-11-06T13:08:39Z</dcterms:modified>
  <dc:identifier/>
  <dc:language/>
  <cp:version/>
</cp:coreProperties>
</file>